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0" r:id="rId2"/>
    <p:sldId id="273" r:id="rId3"/>
    <p:sldId id="258" r:id="rId4"/>
    <p:sldId id="279" r:id="rId5"/>
    <p:sldId id="261" r:id="rId6"/>
    <p:sldId id="266" r:id="rId7"/>
    <p:sldId id="274" r:id="rId8"/>
    <p:sldId id="275" r:id="rId9"/>
    <p:sldId id="276" r:id="rId10"/>
    <p:sldId id="277" r:id="rId11"/>
    <p:sldId id="263" r:id="rId12"/>
    <p:sldId id="280" r:id="rId13"/>
    <p:sldId id="270" r:id="rId14"/>
    <p:sldId id="288" r:id="rId15"/>
    <p:sldId id="289" r:id="rId16"/>
    <p:sldId id="287" r:id="rId17"/>
    <p:sldId id="29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2F8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5FA5F-72C9-4361-8810-102EF2251931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09874-CF94-4E12-B44D-5B2B1FECA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09874-CF94-4E12-B44D-5B2B1FECA23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E48DF-E035-4A08-A545-993142DF08FA}" type="datetimeFigureOut">
              <a:rPr lang="ru-RU"/>
              <a:pPr>
                <a:defRPr/>
              </a:pPr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C547A-68AA-4467-9115-E2DBF1258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83E92-9412-431B-B0D0-2AFCC16F9E50}" type="datetimeFigureOut">
              <a:rPr lang="ru-RU"/>
              <a:pPr>
                <a:defRPr/>
              </a:pPr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37FE7-BA64-45C5-8EED-6E19B87BF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042D-68D6-4587-A11B-62FB11235020}" type="datetimeFigureOut">
              <a:rPr lang="ru-RU"/>
              <a:pPr>
                <a:defRPr/>
              </a:pPr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991C1-6FFB-469B-8BDA-63154330B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CB8FE-223E-4217-B2FA-C5131D9B94BD}" type="datetimeFigureOut">
              <a:rPr lang="ru-RU"/>
              <a:pPr>
                <a:defRPr/>
              </a:pPr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2BEE8-0AED-4269-88AF-068EAC1EC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17B8C-8654-4E5F-8460-AA67479A15C0}" type="datetimeFigureOut">
              <a:rPr lang="ru-RU"/>
              <a:pPr>
                <a:defRPr/>
              </a:pPr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F7724-F058-4154-BB14-889E5508E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E1A0-12B4-41A5-AC7F-465974487ADF}" type="datetimeFigureOut">
              <a:rPr lang="ru-RU"/>
              <a:pPr>
                <a:defRPr/>
              </a:pPr>
              <a:t>09.11.2018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E075C-5B14-4002-B44F-27DB2833B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88AC6-5219-499B-BD83-9828C476B5F8}" type="datetimeFigureOut">
              <a:rPr lang="ru-RU"/>
              <a:pPr>
                <a:defRPr/>
              </a:pPr>
              <a:t>09.11.2018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FF333-38F2-43CA-B6FB-1EAE8646C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7ED55-AF51-4ACB-943E-7ABD8F1FE5C3}" type="datetimeFigureOut">
              <a:rPr lang="ru-RU"/>
              <a:pPr>
                <a:defRPr/>
              </a:pPr>
              <a:t>09.11.2018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B3067-6115-4003-91A5-CC52564AC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3B2D2-6538-408E-A272-678F43A40B3E}" type="datetimeFigureOut">
              <a:rPr lang="ru-RU"/>
              <a:pPr>
                <a:defRPr/>
              </a:pPr>
              <a:t>09.11.2018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187D3-1776-4FA8-BA39-8E8F1DFCC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D0CD1-9C19-46BA-8D3B-B456917237B0}" type="datetimeFigureOut">
              <a:rPr lang="ru-RU"/>
              <a:pPr>
                <a:defRPr/>
              </a:pPr>
              <a:t>09.11.2018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27A1-1514-460D-82E3-D416966BF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DA577-8634-4384-AC68-9E7FF8475DAA}" type="datetimeFigureOut">
              <a:rPr lang="ru-RU"/>
              <a:pPr>
                <a:defRPr/>
              </a:pPr>
              <a:t>09.11.2018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7FDB4-6C84-4E30-97B4-21A69C94E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30000">
              <a:schemeClr val="accent6">
                <a:lumMod val="40000"/>
                <a:lumOff val="60000"/>
              </a:schemeClr>
            </a:gs>
            <a:gs pos="70000">
              <a:srgbClr val="FFC000"/>
            </a:gs>
            <a:gs pos="100000">
              <a:schemeClr val="bg2">
                <a:lumMod val="1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A1D1E2-4811-4A3C-B481-20A7318C9F9F}" type="datetimeFigureOut">
              <a:rPr lang="ru-RU"/>
              <a:pPr>
                <a:defRPr/>
              </a:pPr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41DC1D-B55D-45E6-80A3-5E3D03443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6" y="4572008"/>
            <a:ext cx="3714776" cy="17526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uk-UA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Виконав</a:t>
            </a:r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учень 163 групи</a:t>
            </a:r>
          </a:p>
          <a:p>
            <a:pPr algn="l"/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Левчук Валерій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857232"/>
            <a:ext cx="76391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Презентація до тижня</a:t>
            </a:r>
          </a:p>
          <a:p>
            <a:pPr algn="ctr"/>
            <a:r>
              <a:rPr lang="uk-UA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пожежної безпеки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44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Пожежа класу 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горіння електроустановок (напруга, яких не перевищує 1000В)</a:t>
            </a:r>
          </a:p>
          <a:p>
            <a:pPr>
              <a:buFont typeface="Arial" charset="0"/>
              <a:buNone/>
            </a:pPr>
            <a:endParaRPr lang="uk-UA" dirty="0" smtClean="0"/>
          </a:p>
          <a:p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2286000" y="2571750"/>
            <a:ext cx="4786313" cy="10001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uk-UA" sz="2400" b="1" dirty="0"/>
              <a:t>Засоби пожежогасіння: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714480" y="3643314"/>
            <a:ext cx="1000125" cy="64293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143372" y="3643314"/>
            <a:ext cx="1000125" cy="142875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572264" y="3571876"/>
            <a:ext cx="1000125" cy="64293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714375" y="4429124"/>
            <a:ext cx="2857500" cy="785825"/>
          </a:xfrm>
          <a:prstGeom prst="flowChartPrepa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/>
              <a:t>Пісок</a:t>
            </a:r>
            <a:endParaRPr lang="ru-RU" sz="2000" b="1" dirty="0"/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5572125" y="4357688"/>
            <a:ext cx="3357563" cy="785824"/>
          </a:xfrm>
          <a:prstGeom prst="flowChartPrepa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/>
              <a:t>Вуглекислотний вогнегасник</a:t>
            </a:r>
            <a:endParaRPr lang="ru-RU" sz="2000" b="1" dirty="0"/>
          </a:p>
        </p:txBody>
      </p:sp>
      <p:sp>
        <p:nvSpPr>
          <p:cNvPr id="10" name="Блок-схема: подготовка 9"/>
          <p:cNvSpPr/>
          <p:nvPr/>
        </p:nvSpPr>
        <p:spPr>
          <a:xfrm>
            <a:off x="2928938" y="5143500"/>
            <a:ext cx="3286125" cy="1214438"/>
          </a:xfrm>
          <a:prstGeom prst="flowChartPrepa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/>
              <a:t>Порошковий  вогнегасник з відстані не менше,ніж  1 м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357166"/>
            <a:ext cx="8143932" cy="785818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>
              <a:defRPr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Пожежа класу </a:t>
            </a:r>
            <a:r>
              <a:rPr lang="uk-UA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2155824" y="188913"/>
            <a:ext cx="5273695" cy="1168385"/>
          </a:xfrm>
        </p:spPr>
        <p:txBody>
          <a:bodyPr/>
          <a:lstStyle/>
          <a:p>
            <a:pPr eaLnBrk="1" hangingPunct="1"/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Первинний засіб пожежогасіння </a:t>
            </a:r>
            <a:r>
              <a:rPr lang="uk-UA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вогнегасни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666987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0"/>
            <a:ext cx="2143108" cy="199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714752"/>
            <a:ext cx="463758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250825" y="1903413"/>
            <a:ext cx="86074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Вогнегасники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технічні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пристрої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призначені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гасіння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пожеж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початковій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виникнення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TextBox 3"/>
          <p:cNvSpPr txBox="1">
            <a:spLocks noChangeArrowheads="1"/>
          </p:cNvSpPr>
          <p:nvPr/>
        </p:nvSpPr>
        <p:spPr bwMode="auto">
          <a:xfrm>
            <a:off x="357158" y="2500306"/>
            <a:ext cx="78581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/>
              <a:t>                                                              </a:t>
            </a:r>
          </a:p>
          <a:p>
            <a:endParaRPr lang="ru-RU" sz="1200" b="1" i="1" dirty="0"/>
          </a:p>
          <a:p>
            <a:endParaRPr lang="ru-RU" sz="1200" b="1" i="1" dirty="0"/>
          </a:p>
          <a:p>
            <a:endParaRPr lang="ru-RU" sz="1200" b="1" i="1" dirty="0"/>
          </a:p>
          <a:p>
            <a:r>
              <a:rPr lang="ru-RU" sz="1600" b="1" i="1" dirty="0"/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 виду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вогнегасячогої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вогнегасники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бувають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пінні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газові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порошкові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комбіновані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/>
              <a:t>                       </a:t>
            </a:r>
            <a:r>
              <a:rPr lang="ru-RU" sz="1200" dirty="0"/>
              <a:t>                           </a:t>
            </a:r>
          </a:p>
          <a:p>
            <a:r>
              <a:rPr lang="ru-RU" sz="1200" b="1" i="1" dirty="0"/>
              <a:t>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Аерозолі не можна розпилювати поблизу вогню;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2.  Не можна нагрівати аерозольні балончики на вогні, бо вони  можуть вибухнути і поранити вас.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3.  Забороняється зберігати речовини, що легко займаються, біля печі, газової плити.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4.  Забороняється використовувати бензин, гас для розпалювання печей, вогнищ.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5. Не можна користуватись відкритим вогнем у місцях зберігання речовин, що легко загораються. :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6. Не ставте джерело відкритого вогню (свічки, спиртівки) біля фіранок. ,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7. Не накривайте люстри чи настільні лампи папером.</a:t>
            </a:r>
          </a:p>
          <a:p>
            <a:pPr>
              <a:buFont typeface="Arial" charset="0"/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Крім того, джерелами пожежі можуть стати сіно, хмиз, тирса, пріле листя, папір тощо, які можуть загорітися самі по собі. </a:t>
            </a:r>
          </a:p>
          <a:p>
            <a:pPr>
              <a:buFont typeface="Arial" charset="0"/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Тому їх слід зберігати в спеціально обладнаних місцях, подалі від житла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85728"/>
            <a:ext cx="7429552" cy="857256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>
              <a:defRPr/>
            </a:pPr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Пам'ятайте !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7377" y="5500702"/>
            <a:ext cx="1696623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uk-UA" b="1" dirty="0" smtClean="0"/>
              <a:t>Більшість пожеж в Україні</a:t>
            </a:r>
            <a:br>
              <a:rPr lang="uk-UA" b="1" dirty="0" smtClean="0"/>
            </a:br>
            <a:r>
              <a:rPr lang="uk-UA" b="1" dirty="0" smtClean="0"/>
              <a:t> (50-60%) виникає внаслідок необережного поводження з вогнем</a:t>
            </a:r>
            <a:endParaRPr lang="uk-UA" dirty="0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3643314"/>
            <a:ext cx="3150599" cy="3071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1472" y="500042"/>
            <a:ext cx="7500958" cy="584775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uk-UA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Статистичні дані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643314"/>
            <a:ext cx="3071834" cy="3071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0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Евакуація при пожежі.</a:t>
            </a:r>
          </a:p>
          <a:p>
            <a:pPr algn="ctr"/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Шляхи евакуації </a:t>
            </a:r>
            <a:r>
              <a:rPr lang="ru-RU" b="1" i="1" dirty="0"/>
              <a:t>	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7031" t="37063" r="62265" b="45000"/>
          <a:stretch>
            <a:fillRect/>
          </a:stretch>
        </p:blipFill>
        <p:spPr bwMode="auto">
          <a:xfrm>
            <a:off x="571472" y="1643050"/>
            <a:ext cx="3714776" cy="232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7231" t="37063" r="32065" b="45000"/>
          <a:stretch>
            <a:fillRect/>
          </a:stretch>
        </p:blipFill>
        <p:spPr bwMode="auto">
          <a:xfrm>
            <a:off x="571473" y="4143380"/>
            <a:ext cx="37147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ÐÐ°ÑÑÐ¸Ð½ÐºÐ¸ Ð¿Ð¾ Ð·Ð°Ð¿ÑÐ¾ÑÑ Ð·Ð½Ð°ÐºÐ¸ Ð¿Ð¾Ð¶ÐµÐ¶Ð½Ð¾Ñ Ð±ÐµÐ·Ð¿ÐµÐº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357298"/>
            <a:ext cx="2571753" cy="2571753"/>
          </a:xfrm>
          <a:prstGeom prst="rect">
            <a:avLst/>
          </a:prstGeom>
          <a:noFill/>
        </p:spPr>
      </p:pic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143380"/>
            <a:ext cx="2500290" cy="2500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Захист органів дихання під час пожежі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031" t="73180" r="62265" b="8333"/>
          <a:stretch>
            <a:fillRect/>
          </a:stretch>
        </p:blipFill>
        <p:spPr bwMode="auto">
          <a:xfrm>
            <a:off x="142844" y="1643050"/>
            <a:ext cx="3636000" cy="251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7255" t="73180" r="32055" b="8333"/>
          <a:stretch>
            <a:fillRect/>
          </a:stretch>
        </p:blipFill>
        <p:spPr bwMode="auto">
          <a:xfrm>
            <a:off x="142844" y="4143380"/>
            <a:ext cx="3714776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 l="24861" t="25069" r="24357" b="3056"/>
          <a:stretch>
            <a:fillRect/>
          </a:stretch>
        </p:blipFill>
        <p:spPr bwMode="auto">
          <a:xfrm>
            <a:off x="6429388" y="4143381"/>
            <a:ext cx="2557250" cy="2714619"/>
          </a:xfrm>
          <a:prstGeom prst="rect">
            <a:avLst/>
          </a:prstGeom>
          <a:noFill/>
        </p:spPr>
      </p:pic>
      <p:pic>
        <p:nvPicPr>
          <p:cNvPr id="3074" name="Picture 2" descr="ÐÐ°ÑÑÐ¸Ð½ÐºÐ¸ Ð¿Ð¾ Ð·Ð°Ð¿ÑÐ¾ÑÑ ÐÐ°ÑÐ¸ÑÑ Ð¾ÑÐ³Ð°Ð½ÑÐ² Ð´Ð¸ÑÐ°Ð½Ð½Ñ Ð¿ÑÐ´ ÑÐ°Ñ Ð¿Ð¾Ð¶ÐµÐ¶Ñ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500174"/>
            <a:ext cx="3214710" cy="2653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857224" y="571500"/>
            <a:ext cx="7929618" cy="51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80000"/>
              </a:lnSpc>
            </a:pPr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поведінки при пожежі</a:t>
            </a:r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ctr">
              <a:lnSpc>
                <a:spcPct val="80000"/>
              </a:lnSpc>
            </a:pPr>
            <a:endParaRPr lang="uk-UA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1) подзвонити до служби 101 (якщо це можливо); повідомити повну домашню адресу, що горить, свій телефон, прізвище, ім'я та по батькові, скільки поверхів у будинку, якщо</a:t>
            </a:r>
            <a:br>
              <a:rPr lang="uk-UA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ви знаєте — як до нього під'їхати;</a:t>
            </a:r>
          </a:p>
          <a:p>
            <a:pPr marL="457200" indent="-457200">
              <a:lnSpc>
                <a:spcPct val="80000"/>
              </a:lnSpc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2) вікна відкривати не можна, адже кисень посилить полум'я;</a:t>
            </a:r>
          </a:p>
          <a:p>
            <a:pPr marL="457200" indent="-457200">
              <a:lnSpc>
                <a:spcPct val="80000"/>
              </a:lnSpc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3) негайно вийти з приміщення, покликати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дорослих.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214290"/>
            <a:ext cx="1214446" cy="933159"/>
          </a:xfrm>
          <a:prstGeom prst="cloudCallou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714752"/>
            <a:ext cx="4067175" cy="298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000108"/>
            <a:ext cx="6986609" cy="1928826"/>
          </a:xfrm>
          <a:solidFill>
            <a:schemeClr val="bg1">
              <a:alpha val="48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Пожежі. Класифікація пожежі. Правила поводження під час виникнення пожеж</a:t>
            </a:r>
            <a:endParaRPr lang="ru-RU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71810"/>
            <a:ext cx="3429024" cy="3352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Пожежа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неконтрольоване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горіння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поза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спеціальним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вогнищем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розповсюджується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071942"/>
            <a:ext cx="7775575" cy="1752600"/>
          </a:xfrm>
        </p:spPr>
        <p:txBody>
          <a:bodyPr/>
          <a:lstStyle/>
          <a:p>
            <a:pPr algn="l" eaLnBrk="1" hangingPunct="1"/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Горіння </a:t>
            </a: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це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екзотермічна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окислення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супроводжується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виділенням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диму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виникненням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полум’я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свічення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357166"/>
            <a:ext cx="8568952" cy="1152128"/>
          </a:xfrm>
          <a:prstGeom prst="rect">
            <a:avLst/>
          </a:prstGeom>
          <a:noFill/>
        </p:spPr>
        <p:txBody>
          <a:bodyPr>
            <a:prstTxWarp prst="textCurveDown">
              <a:avLst/>
            </a:prstTxWarp>
            <a:spAutoFit/>
          </a:bodyPr>
          <a:lstStyle/>
          <a:p>
            <a:pPr>
              <a:defRPr/>
            </a:pP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Прості визначення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1000"/>
            </a:schemeClr>
          </a:solidFill>
        </p:spPr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Головні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причини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пожеж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124" name="Рисунок 3" descr="Горіння твердих горючих речовин і матеріал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08408"/>
            <a:ext cx="2214546" cy="204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http://firehelp.org.ua/child/img/child0010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57" y="857232"/>
            <a:ext cx="2500343" cy="206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3" y="3643314"/>
            <a:ext cx="2214547" cy="29565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8443943" cy="3714776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Необережне поводження з вогнем;</a:t>
            </a:r>
          </a:p>
          <a:p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Порушення вимог протипожежних норм;</a:t>
            </a:r>
          </a:p>
          <a:p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Користування несправними газовими плитами, </a:t>
            </a:r>
          </a:p>
          <a:p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водонагрівачами та печами, електропобутовими приладами;</a:t>
            </a:r>
            <a:b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 Гра дітей з вогнем;</a:t>
            </a:r>
          </a:p>
          <a:p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 Розряд блискавиці;</a:t>
            </a:r>
          </a:p>
          <a:p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Святкові феєрверки ;</a:t>
            </a:r>
          </a:p>
          <a:p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Пожежонебезпечні об'єкти, предмети та прилади</a:t>
            </a:r>
          </a:p>
          <a:p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                            вашого дому.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285750" y="2500313"/>
            <a:ext cx="3643313" cy="1171575"/>
          </a:xfrm>
        </p:spPr>
        <p:txBody>
          <a:bodyPr/>
          <a:lstStyle/>
          <a:p>
            <a:pPr algn="l" eaLnBrk="1" hangingPunct="1"/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Гасіння пожежі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процес впливу сил та засобів, а також використання методів і заходів для ліквідації пожежі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571624" y="428625"/>
            <a:ext cx="6572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Умови гасіння пожеж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858148" y="1071546"/>
            <a:ext cx="1143000" cy="121443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357937" y="2285992"/>
            <a:ext cx="2786063" cy="1143000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/>
              <a:t>Знизити температуру речовини,яка горить,або охолодити її</a:t>
            </a:r>
          </a:p>
          <a:p>
            <a:pPr algn="ctr">
              <a:defRPr/>
            </a:pPr>
            <a:r>
              <a:rPr lang="uk-UA" b="1" dirty="0"/>
              <a:t>(можливо водою)</a:t>
            </a:r>
            <a:endParaRPr lang="ru-RU" b="1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286248" y="3500438"/>
            <a:ext cx="3286125" cy="1143000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/>
              <a:t>Перешкодити доступ кисню</a:t>
            </a:r>
            <a:endParaRPr lang="ru-RU" b="1" dirty="0"/>
          </a:p>
        </p:txBody>
      </p:sp>
      <p:pic>
        <p:nvPicPr>
          <p:cNvPr id="11" name="Рисунок 10" descr="http://firehelp.org.ua/child/img/child0010_0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00504"/>
            <a:ext cx="335758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3637" y="4657710"/>
            <a:ext cx="2750363" cy="220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авнобедренный треугольник 15"/>
          <p:cNvSpPr/>
          <p:nvPr/>
        </p:nvSpPr>
        <p:spPr>
          <a:xfrm>
            <a:off x="357188" y="500063"/>
            <a:ext cx="1428750" cy="1500187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7772400" cy="865188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Класифікація пожеж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7172" name="TextBox 12"/>
          <p:cNvSpPr txBox="1">
            <a:spLocks noChangeArrowheads="1"/>
          </p:cNvSpPr>
          <p:nvPr/>
        </p:nvSpPr>
        <p:spPr bwMode="auto">
          <a:xfrm>
            <a:off x="500063" y="2714625"/>
            <a:ext cx="8429625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dirty="0"/>
              <a:t>Пожежа </a:t>
            </a:r>
            <a:r>
              <a:rPr lang="uk-UA" sz="2000" b="1" dirty="0">
                <a:solidFill>
                  <a:srgbClr val="FF0000"/>
                </a:solidFill>
              </a:rPr>
              <a:t>класу А</a:t>
            </a:r>
            <a:r>
              <a:rPr lang="uk-UA" sz="2000" dirty="0"/>
              <a:t>  стосується горіння твердих речовин,</a:t>
            </a:r>
          </a:p>
          <a:p>
            <a:pPr algn="ctr"/>
            <a:r>
              <a:rPr lang="uk-UA" sz="2000" dirty="0"/>
              <a:t>переважно органічного походження,яке  супроводжується тлінням </a:t>
            </a:r>
          </a:p>
          <a:p>
            <a:pPr algn="ctr"/>
            <a:r>
              <a:rPr lang="uk-UA" sz="2000" dirty="0"/>
              <a:t>(деревина, текстиль,папір)</a:t>
            </a:r>
          </a:p>
          <a:p>
            <a:pPr algn="ctr"/>
            <a:r>
              <a:rPr lang="uk-UA" sz="2400" b="1" i="1" u="sng" dirty="0">
                <a:solidFill>
                  <a:srgbClr val="7030A0"/>
                </a:solidFill>
              </a:rPr>
              <a:t>Засоби пожежогасіння:</a:t>
            </a:r>
          </a:p>
          <a:p>
            <a:r>
              <a:rPr lang="uk-UA" sz="2400" b="1" dirty="0"/>
              <a:t>Можна затоптати</a:t>
            </a:r>
          </a:p>
          <a:p>
            <a:endParaRPr lang="uk-UA" sz="2400" b="1" dirty="0"/>
          </a:p>
          <a:p>
            <a:r>
              <a:rPr lang="uk-UA" sz="2400" b="1" dirty="0"/>
              <a:t>Щільно накрити ковдрою</a:t>
            </a:r>
          </a:p>
          <a:p>
            <a:endParaRPr lang="uk-UA" sz="2400" b="1" dirty="0"/>
          </a:p>
          <a:p>
            <a:r>
              <a:rPr lang="uk-UA" sz="2400" b="1" dirty="0"/>
              <a:t>Збити полум'я вологою ганчіркою</a:t>
            </a:r>
          </a:p>
          <a:p>
            <a:endParaRPr lang="uk-UA" sz="2400" b="1" dirty="0"/>
          </a:p>
          <a:p>
            <a:r>
              <a:rPr lang="uk-UA" sz="2400" b="1" dirty="0"/>
              <a:t>Домашні речі й одяг загасити водою,снігом</a:t>
            </a:r>
            <a:endParaRPr lang="ru-RU" sz="2400" b="1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3786188" y="714375"/>
            <a:ext cx="1428750" cy="1500188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chemeClr val="tx1"/>
                </a:solidFill>
              </a:rPr>
              <a:t>С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174" name="TextBox 11"/>
          <p:cNvSpPr txBox="1">
            <a:spLocks noChangeArrowheads="1"/>
          </p:cNvSpPr>
          <p:nvPr/>
        </p:nvSpPr>
        <p:spPr bwMode="auto">
          <a:xfrm>
            <a:off x="785813" y="1214438"/>
            <a:ext cx="555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/>
              <a:t>А</a:t>
            </a:r>
            <a:endParaRPr lang="ru-RU" sz="4000" b="1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2000250" y="1214438"/>
            <a:ext cx="1428750" cy="1500187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chemeClr val="tx1"/>
                </a:solidFill>
              </a:rPr>
              <a:t>В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5500688" y="1143000"/>
            <a:ext cx="1428750" cy="150018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7215188" y="571500"/>
            <a:ext cx="1428750" cy="1500188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chemeClr val="tx1"/>
                </a:solidFill>
              </a:rPr>
              <a:t>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0" name="Солнце 19"/>
          <p:cNvSpPr/>
          <p:nvPr/>
        </p:nvSpPr>
        <p:spPr>
          <a:xfrm>
            <a:off x="142844" y="4786322"/>
            <a:ext cx="428625" cy="3429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олнце 20"/>
          <p:cNvSpPr/>
          <p:nvPr/>
        </p:nvSpPr>
        <p:spPr>
          <a:xfrm>
            <a:off x="214282" y="5500702"/>
            <a:ext cx="357187" cy="357187"/>
          </a:xfrm>
          <a:prstGeom prst="sun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олнце 21"/>
          <p:cNvSpPr/>
          <p:nvPr/>
        </p:nvSpPr>
        <p:spPr>
          <a:xfrm>
            <a:off x="214282" y="6215082"/>
            <a:ext cx="357188" cy="357187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олнце 23"/>
          <p:cNvSpPr/>
          <p:nvPr/>
        </p:nvSpPr>
        <p:spPr>
          <a:xfrm>
            <a:off x="214282" y="4071942"/>
            <a:ext cx="357187" cy="342900"/>
          </a:xfrm>
          <a:prstGeom prst="sun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82" name="Рисунок 18" descr="Символи класів поже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4071938"/>
            <a:ext cx="2286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142845" y="2786063"/>
            <a:ext cx="621510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Засоби пожежогасіння</a:t>
            </a:r>
            <a:r>
              <a:rPr lang="uk-UA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endParaRPr lang="uk-UA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dirty="0"/>
              <a:t>Пісок, або земля</a:t>
            </a:r>
          </a:p>
          <a:p>
            <a:endParaRPr lang="uk-UA" sz="2400" dirty="0"/>
          </a:p>
          <a:p>
            <a:r>
              <a:rPr lang="uk-UA" sz="2400" dirty="0"/>
              <a:t>Невеликі осередки вогню щільно накривати ковдрою (із цупких тканин) чи покривалом із негорючого теплоізоляційного полотна</a:t>
            </a:r>
            <a:endParaRPr lang="ru-RU" sz="2400" dirty="0"/>
          </a:p>
        </p:txBody>
      </p:sp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12F87"/>
                </a:solidFill>
              </a:rPr>
              <a:t>Пожежа класу </a:t>
            </a:r>
            <a:r>
              <a:rPr lang="uk-UA" b="1" dirty="0" smtClean="0">
                <a:solidFill>
                  <a:srgbClr val="FFFF00"/>
                </a:solidFill>
              </a:rPr>
              <a:t>В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819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91350" y="0"/>
            <a:ext cx="2152650" cy="2085975"/>
          </a:xfrm>
          <a:noFill/>
        </p:spPr>
      </p:pic>
      <p:sp>
        <p:nvSpPr>
          <p:cNvPr id="5" name="Блок-схема: решение 4"/>
          <p:cNvSpPr/>
          <p:nvPr/>
        </p:nvSpPr>
        <p:spPr>
          <a:xfrm>
            <a:off x="0" y="4500570"/>
            <a:ext cx="214284" cy="28575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Блок-схема: решение 5"/>
          <p:cNvSpPr/>
          <p:nvPr/>
        </p:nvSpPr>
        <p:spPr>
          <a:xfrm flipV="1">
            <a:off x="0" y="3714752"/>
            <a:ext cx="214281" cy="28575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2357422" y="1285860"/>
            <a:ext cx="45720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b="1" i="1" u="sng" dirty="0">
                <a:latin typeface="Times New Roman" pitchFamily="18" charset="0"/>
                <a:cs typeface="Times New Roman" pitchFamily="18" charset="0"/>
              </a:rPr>
              <a:t>Пожежа класу В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горіння  горючих рідин або 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твердих  речовин, які плавляться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11" y="4572008"/>
            <a:ext cx="3047989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384731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Пожежа Класу С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Пожежа </a:t>
            </a:r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Класу С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-   горіння газів</a:t>
            </a:r>
          </a:p>
          <a:p>
            <a:pPr>
              <a:buFont typeface="Arial" charset="0"/>
              <a:buNone/>
            </a:pPr>
            <a:endParaRPr lang="uk-UA" dirty="0" smtClean="0"/>
          </a:p>
          <a:p>
            <a:pPr>
              <a:buFont typeface="Arial" charset="0"/>
              <a:buNone/>
            </a:pPr>
            <a:r>
              <a:rPr lang="uk-UA" dirty="0" smtClean="0"/>
              <a:t>                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Засоби пожежогасіння: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Можуть гасити тільки спеціально підготовлені пожежні команди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0" y="0"/>
            <a:ext cx="2095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42" y="4281227"/>
            <a:ext cx="2928958" cy="257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5" descr="http://firehelp.org.ua/child/img/child0010_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357693"/>
            <a:ext cx="3000396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072198" cy="1071546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72264" y="0"/>
            <a:ext cx="2571736" cy="2559830"/>
          </a:xfrm>
          <a:noFill/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0" y="1500174"/>
            <a:ext cx="9067739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Пожежа класу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D-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горіння металів та їх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сплавів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  <a:p>
            <a:pPr algn="ctr"/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Засоби пожежогасіння:</a:t>
            </a:r>
          </a:p>
          <a:p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Можуть гасити тільки спеціально підготовлені пожежні команди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86190"/>
            <a:ext cx="3786214" cy="305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786190"/>
            <a:ext cx="384727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373</Words>
  <Application>Microsoft Office PowerPoint</Application>
  <PresentationFormat>Экран (4:3)</PresentationFormat>
  <Paragraphs>94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Пожежі. Класифікація пожежі. Правила поводження під час виникнення пожеж</vt:lpstr>
      <vt:lpstr>Пожежа – неконтрольоване горіння, поза спеціальним вогнищем, що розповсюджується у часі і просторі.</vt:lpstr>
      <vt:lpstr>Головні причини виникнення пожеж це:</vt:lpstr>
      <vt:lpstr>Гасіння пожежі – процес впливу сил та засобів, а також використання методів і заходів для ліквідації пожежі </vt:lpstr>
      <vt:lpstr> Класифікація пожеж </vt:lpstr>
      <vt:lpstr>Пожежа класу В</vt:lpstr>
      <vt:lpstr>Пожежа Класу С</vt:lpstr>
      <vt:lpstr>Клас D</vt:lpstr>
      <vt:lpstr>Слайд 10</vt:lpstr>
      <vt:lpstr> Первинний засіб пожежогасіння - вогнегасник</vt:lpstr>
      <vt:lpstr>Слайд 12</vt:lpstr>
      <vt:lpstr>Більшість пожеж в Україні  (50-60%) виникає внаслідок необережного поводження з вогнем</vt:lpstr>
      <vt:lpstr>Слайд 14</vt:lpstr>
      <vt:lpstr>Захист органів дихання під час пожежі</vt:lpstr>
      <vt:lpstr>Слайд 16</vt:lpstr>
      <vt:lpstr>Слайд 17</vt:lpstr>
    </vt:vector>
  </TitlesOfParts>
  <Company>Svessa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user</cp:lastModifiedBy>
  <cp:revision>145</cp:revision>
  <dcterms:created xsi:type="dcterms:W3CDTF">2011-10-17T12:27:18Z</dcterms:created>
  <dcterms:modified xsi:type="dcterms:W3CDTF">2018-11-09T07:00:12Z</dcterms:modified>
</cp:coreProperties>
</file>